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2333" r:id="rId2"/>
    <p:sldId id="2034" r:id="rId3"/>
    <p:sldId id="2367" r:id="rId4"/>
    <p:sldId id="2341" r:id="rId5"/>
    <p:sldId id="2345" r:id="rId6"/>
    <p:sldId id="2342" r:id="rId7"/>
    <p:sldId id="2368" r:id="rId8"/>
    <p:sldId id="2386" r:id="rId9"/>
    <p:sldId id="2369" r:id="rId10"/>
    <p:sldId id="2387" r:id="rId11"/>
    <p:sldId id="2388" r:id="rId12"/>
    <p:sldId id="2389" r:id="rId13"/>
    <p:sldId id="2377" r:id="rId14"/>
    <p:sldId id="2390" r:id="rId15"/>
    <p:sldId id="2391" r:id="rId16"/>
    <p:sldId id="2378" r:id="rId17"/>
    <p:sldId id="2392" r:id="rId18"/>
    <p:sldId id="2379" r:id="rId19"/>
    <p:sldId id="2393" r:id="rId20"/>
    <p:sldId id="2394" r:id="rId21"/>
    <p:sldId id="2380" r:id="rId22"/>
    <p:sldId id="2396" r:id="rId23"/>
    <p:sldId id="2395" r:id="rId24"/>
    <p:sldId id="2381" r:id="rId25"/>
    <p:sldId id="2397" r:id="rId26"/>
    <p:sldId id="2382" r:id="rId27"/>
    <p:sldId id="2398" r:id="rId28"/>
    <p:sldId id="2383" r:id="rId29"/>
    <p:sldId id="2399" r:id="rId30"/>
    <p:sldId id="2384" r:id="rId31"/>
    <p:sldId id="2400" r:id="rId32"/>
    <p:sldId id="2385" r:id="rId33"/>
    <p:sldId id="2401" r:id="rId34"/>
    <p:sldId id="2402" r:id="rId35"/>
    <p:sldId id="2403" r:id="rId36"/>
    <p:sldId id="2404" r:id="rId37"/>
    <p:sldId id="2405" r:id="rId38"/>
    <p:sldId id="2406" r:id="rId39"/>
    <p:sldId id="240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3B0A0"/>
    <a:srgbClr val="F06436"/>
    <a:srgbClr val="4BB0A0"/>
    <a:srgbClr val="52AEE1"/>
    <a:srgbClr val="F89074"/>
    <a:srgbClr val="4285F4"/>
    <a:srgbClr val="72B945"/>
    <a:srgbClr val="FA950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11" autoAdjust="0"/>
    <p:restoredTop sz="50000" autoAdjust="0"/>
  </p:normalViewPr>
  <p:slideViewPr>
    <p:cSldViewPr snapToGrid="0" showGuides="1">
      <p:cViewPr varScale="1">
        <p:scale>
          <a:sx n="98" d="100"/>
          <a:sy n="98" d="100"/>
        </p:scale>
        <p:origin x="-114" y="-420"/>
      </p:cViewPr>
      <p:guideLst>
        <p:guide orient="horz" pos="2160"/>
        <p:guide orient="horz" pos="2296"/>
        <p:guide orient="horz" pos="2727"/>
        <p:guide pos="3840"/>
        <p:guide pos="3985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=""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=""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=""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=""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  <p:sp>
        <p:nvSpPr>
          <p:cNvPr id="40" name="제목 24">
            <a:extLst>
              <a:ext uri="{FF2B5EF4-FFF2-40B4-BE49-F238E27FC236}">
                <a16:creationId xmlns=""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</p:spTree>
    <p:extLst>
      <p:ext uri="{BB962C8B-B14F-4D97-AF65-F5344CB8AC3E}">
        <p14:creationId xmlns="" xmlns:p14="http://schemas.microsoft.com/office/powerpoint/2010/main" val="40020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파이썬으로 배우는 머신러닝 교과서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86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ko/downloads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hyperlink" Target="http://www.oracle.com/technetwork/topics/dotnet/utilsoft-086879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330403" cy="3591827"/>
          </a:xfrm>
        </p:spPr>
        <p:txBody>
          <a:bodyPr/>
          <a:lstStyle/>
          <a:p>
            <a:r>
              <a:rPr lang="ko-KR" altLang="en-US" sz="6000" dirty="0" smtClean="0"/>
              <a:t>이것이 </a:t>
            </a:r>
            <a:r>
              <a:rPr lang="ko-KR" altLang="en-US" sz="6000" dirty="0" err="1" smtClean="0"/>
              <a:t>오라클이다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200" dirty="0" smtClean="0"/>
              <a:t>Oracle </a:t>
            </a:r>
            <a:r>
              <a:rPr lang="ko-KR" altLang="en-US" sz="3200" dirty="0" smtClean="0"/>
              <a:t>설치부터 </a:t>
            </a:r>
            <a:r>
              <a:rPr lang="en-US" altLang="ko-KR" sz="3200" dirty="0" smtClean="0"/>
              <a:t>PL/SQL </a:t>
            </a:r>
            <a:r>
              <a:rPr lang="ko-KR" altLang="en-US" sz="3200" dirty="0" smtClean="0"/>
              <a:t>정복까지</a:t>
            </a:r>
            <a:r>
              <a:rPr lang="en-US" altLang="ko-KR" sz="3200" dirty="0" smtClean="0"/>
              <a:t>!</a:t>
            </a:r>
            <a:endParaRPr lang="x-none" sz="3200" b="1" dirty="0"/>
          </a:p>
        </p:txBody>
      </p:sp>
      <p:sp>
        <p:nvSpPr>
          <p:cNvPr id="6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우재남 지음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</a:t>
            </a:r>
            <a:r>
              <a:rPr lang="en-US" altLang="ko-KR" dirty="0" smtClean="0"/>
              <a:t>03</a:t>
            </a:r>
            <a:r>
              <a:rPr lang="en-US" dirty="0" smtClean="0"/>
              <a:t>: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전체 운영 </a:t>
            </a:r>
            <a:r>
              <a:rPr lang="ko-KR" altLang="en-US" dirty="0" smtClean="0"/>
              <a:t>실습</a:t>
            </a:r>
            <a:endParaRPr lang="x-non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6053" y="1322962"/>
            <a:ext cx="2929875" cy="37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5843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940" y="1115743"/>
            <a:ext cx="55911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680" y="1723011"/>
            <a:ext cx="53911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165" y="2817374"/>
            <a:ext cx="55530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69843" y="2918400"/>
            <a:ext cx="48196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5826868" y="4513634"/>
            <a:ext cx="79766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006" y="940847"/>
            <a:ext cx="55245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723" y="1698389"/>
            <a:ext cx="19431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130" y="4175295"/>
            <a:ext cx="37338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4721" y="1724127"/>
            <a:ext cx="36861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8122" y="4181678"/>
            <a:ext cx="37242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39175" y="1659479"/>
            <a:ext cx="35528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02697" y="4398828"/>
            <a:ext cx="24574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직선 화살표 연결선 18"/>
          <p:cNvCxnSpPr>
            <a:endCxn id="4100" idx="1"/>
          </p:cNvCxnSpPr>
          <p:nvPr/>
        </p:nvCxnSpPr>
        <p:spPr>
          <a:xfrm flipH="1">
            <a:off x="406130" y="2811294"/>
            <a:ext cx="31615" cy="23784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3725694" y="3287949"/>
            <a:ext cx="466927" cy="7003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260715" y="3385226"/>
            <a:ext cx="0" cy="14786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7934528" y="3304162"/>
            <a:ext cx="466927" cy="7003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469549" y="3401439"/>
            <a:ext cx="0" cy="14786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06130" y="2811294"/>
            <a:ext cx="31615" cy="23784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732" y="1389632"/>
            <a:ext cx="147637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1785" y="3749405"/>
            <a:ext cx="16097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5932" y="1251589"/>
            <a:ext cx="5284045" cy="47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3176" y="1794550"/>
            <a:ext cx="42005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8254" y="4839510"/>
            <a:ext cx="2362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직선 화살표 연결선 21"/>
          <p:cNvCxnSpPr/>
          <p:nvPr/>
        </p:nvCxnSpPr>
        <p:spPr>
          <a:xfrm flipH="1">
            <a:off x="10227823" y="3148519"/>
            <a:ext cx="31615" cy="23784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2.2 </a:t>
            </a:r>
            <a:r>
              <a:rPr lang="ko-KR" altLang="en-US" sz="2000" b="1" dirty="0" smtClean="0"/>
              <a:t>테이블 </a:t>
            </a:r>
            <a:r>
              <a:rPr lang="ko-KR" altLang="en-US" sz="2000" b="1" dirty="0" smtClean="0"/>
              <a:t>생성</a:t>
            </a:r>
            <a:endParaRPr lang="x-none" sz="16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745" y="1271385"/>
            <a:ext cx="54959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873" y="2884961"/>
            <a:ext cx="55340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947" y="4397206"/>
            <a:ext cx="55149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6127" y="1481227"/>
            <a:ext cx="56102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53871" y="2111187"/>
            <a:ext cx="36290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62180" y="4776971"/>
            <a:ext cx="44100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11488366" y="3200400"/>
            <a:ext cx="23509" cy="23946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34502" y="3226341"/>
            <a:ext cx="23509" cy="23946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06130" y="2811294"/>
            <a:ext cx="31615" cy="23784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11449455" y="2555132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894" y="1990928"/>
            <a:ext cx="42195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2842" y="3362932"/>
            <a:ext cx="2102828" cy="224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5867" y="1900946"/>
            <a:ext cx="55435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06537" y="3099880"/>
            <a:ext cx="4648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671864" y="2561626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3625" y="1070642"/>
            <a:ext cx="55530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2681" y="1575367"/>
            <a:ext cx="54387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0749" y="4321711"/>
            <a:ext cx="395287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2.3 </a:t>
            </a:r>
            <a:r>
              <a:rPr lang="ko-KR" altLang="en-US" sz="2000" b="1" dirty="0" smtClean="0"/>
              <a:t>데이터 입력  	</a:t>
            </a:r>
            <a:r>
              <a:rPr lang="ko-KR" altLang="en-US" sz="2000" b="1" dirty="0" smtClean="0"/>
              <a:t>  </a:t>
            </a:r>
            <a:endParaRPr lang="ko-KR" altLang="en-US" sz="2000" b="1" dirty="0" smtClean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169" y="1238554"/>
            <a:ext cx="55530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849" y="2545202"/>
            <a:ext cx="54673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001" y="4537853"/>
            <a:ext cx="4351412" cy="150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화살표 연결선 8"/>
          <p:cNvCxnSpPr/>
          <p:nvPr/>
        </p:nvCxnSpPr>
        <p:spPr>
          <a:xfrm flipH="1">
            <a:off x="444230" y="2746451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07474" y="2264427"/>
            <a:ext cx="45529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68968" y="4961927"/>
            <a:ext cx="45910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화살표 연결선 11"/>
          <p:cNvCxnSpPr/>
          <p:nvPr/>
        </p:nvCxnSpPr>
        <p:spPr>
          <a:xfrm flipH="1">
            <a:off x="11841804" y="3365788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8254" y="1515793"/>
            <a:ext cx="55054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7025" y="2425532"/>
            <a:ext cx="46291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197" y="4184110"/>
            <a:ext cx="56197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2.4 </a:t>
            </a:r>
            <a:r>
              <a:rPr lang="ko-KR" altLang="en-US" sz="2000" b="1" dirty="0" smtClean="0"/>
              <a:t>데이터 </a:t>
            </a:r>
            <a:r>
              <a:rPr lang="ko-KR" altLang="en-US" sz="2000" b="1" dirty="0" smtClean="0"/>
              <a:t>활용</a:t>
            </a:r>
            <a:endParaRPr lang="x-none" sz="16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818" y="1274728"/>
            <a:ext cx="55245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439" y="3248126"/>
            <a:ext cx="53816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218" y="2170686"/>
            <a:ext cx="53816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0059" y="3318855"/>
            <a:ext cx="47339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7497216" y="2874684"/>
            <a:ext cx="2292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SELECT * FROM </a:t>
            </a:r>
            <a:r>
              <a:rPr lang="en-US" altLang="ko-KR" sz="1400" dirty="0" err="1" smtClean="0"/>
              <a:t>memberTBL</a:t>
            </a:r>
            <a:r>
              <a:rPr lang="en-US" altLang="ko-KR" sz="1400" dirty="0" smtClean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466" y="933855"/>
            <a:ext cx="3619500" cy="28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71" y="3744334"/>
            <a:ext cx="3629025" cy="273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화살표 연결선 9"/>
          <p:cNvCxnSpPr/>
          <p:nvPr/>
        </p:nvCxnSpPr>
        <p:spPr>
          <a:xfrm flipH="1">
            <a:off x="444230" y="2746451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1022" y="1391256"/>
            <a:ext cx="35623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472136" y="1043572"/>
            <a:ext cx="4743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[[</a:t>
            </a:r>
            <a:r>
              <a:rPr lang="ko-KR" altLang="en-US" sz="1400" dirty="0" smtClean="0"/>
              <a:t>스크립트 출력</a:t>
            </a:r>
            <a:r>
              <a:rPr lang="en-US" altLang="ko-KR" sz="1400" dirty="0" smtClean="0"/>
              <a:t>] </a:t>
            </a:r>
            <a:r>
              <a:rPr lang="ko-KR" altLang="en-US" sz="1400" dirty="0" smtClean="0"/>
              <a:t>창의 </a:t>
            </a:r>
            <a:r>
              <a:rPr lang="en-US" altLang="ko-KR" sz="1400" dirty="0" smtClean="0"/>
              <a:t>&lt;</a:t>
            </a:r>
            <a:r>
              <a:rPr lang="ko-KR" altLang="en-US" sz="1400" dirty="0" smtClean="0"/>
              <a:t>지우기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아이콘을 </a:t>
            </a:r>
            <a:r>
              <a:rPr lang="ko-KR" altLang="en-US" sz="1400" dirty="0" smtClean="0"/>
              <a:t>클릭 결과 지우기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1490" y="4258891"/>
            <a:ext cx="37052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x-none"/>
              <a:t>CHAPTER </a:t>
            </a:r>
            <a:r>
              <a:rPr lang="x-none" smtClean="0"/>
              <a:t>0</a:t>
            </a:r>
            <a:r>
              <a:rPr lang="en-US" dirty="0" smtClean="0"/>
              <a:t>3</a:t>
            </a:r>
            <a:r>
              <a:rPr lang="x-none" smtClean="0"/>
              <a:t>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전체 운영 </a:t>
            </a:r>
            <a:r>
              <a:rPr lang="ko-KR" altLang="en-US" dirty="0" smtClean="0"/>
              <a:t>실습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 lvl="1">
              <a:lnSpc>
                <a:spcPct val="150000"/>
              </a:lnSpc>
              <a:buNone/>
            </a:pPr>
            <a:r>
              <a:rPr lang="ko-KR" altLang="en-US" dirty="0" smtClean="0"/>
              <a:t>학습 목표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SECTION 01 </a:t>
            </a:r>
            <a:r>
              <a:rPr lang="ko-KR" altLang="en-US" dirty="0" smtClean="0"/>
              <a:t>요구사항 분석과 시스템 설계 그리고 모델링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- 1.1 </a:t>
            </a:r>
            <a:r>
              <a:rPr lang="ko-KR" altLang="en-US" dirty="0" smtClean="0"/>
              <a:t>정보시스템 구축 절차 요약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1.2 </a:t>
            </a:r>
            <a:r>
              <a:rPr lang="ko-KR" altLang="en-US" dirty="0" smtClean="0"/>
              <a:t>데이터베이스 모델링과 필수 용어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2.1 </a:t>
            </a:r>
            <a:r>
              <a:rPr lang="ko-KR" altLang="en-US" dirty="0" smtClean="0"/>
              <a:t>스키마 생성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2.2 </a:t>
            </a:r>
            <a:r>
              <a:rPr lang="ko-KR" altLang="en-US" dirty="0" smtClean="0"/>
              <a:t>테이블 생성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2.3 </a:t>
            </a:r>
            <a:r>
              <a:rPr lang="ko-KR" altLang="en-US" dirty="0" smtClean="0"/>
              <a:t>데이터 입력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2.4 </a:t>
            </a:r>
            <a:r>
              <a:rPr lang="ko-KR" altLang="en-US" dirty="0" smtClean="0"/>
              <a:t>데이터 활용 	</a:t>
            </a:r>
            <a:endParaRPr lang="x-none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07499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44230" y="2746451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681" y="993438"/>
            <a:ext cx="5438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4013" y="1719972"/>
            <a:ext cx="26860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9081" y="2535178"/>
            <a:ext cx="22955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1680334" y="1989467"/>
            <a:ext cx="1610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en-US" altLang="ko-KR" sz="1400" dirty="0" smtClean="0"/>
              <a:t>‘ </a:t>
            </a:r>
            <a:r>
              <a:rPr lang="en-US" altLang="ko-KR" sz="1400" dirty="0" smtClean="0"/>
              <a:t>my </a:t>
            </a:r>
            <a:r>
              <a:rPr lang="en-US" altLang="ko-KR" sz="1400" dirty="0" err="1" smtClean="0"/>
              <a:t>testTBL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3786" y="4172667"/>
            <a:ext cx="30194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2531" y="880759"/>
            <a:ext cx="5495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68549" y="2031460"/>
            <a:ext cx="1771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53363" y="3047900"/>
            <a:ext cx="19716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7025868" y="2417483"/>
            <a:ext cx="3589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[DROP </a:t>
            </a:r>
            <a:r>
              <a:rPr lang="en-US" altLang="ko-KR" sz="1400" dirty="0" smtClean="0"/>
              <a:t>TABLE</a:t>
            </a:r>
            <a:r>
              <a:rPr lang="ko-KR" altLang="en-US" sz="1400" dirty="0" smtClean="0"/>
              <a:t>문을 사용 삭제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대소문자</a:t>
            </a:r>
            <a:r>
              <a:rPr lang="en-US" altLang="ko-KR" sz="1400" dirty="0" smtClean="0"/>
              <a:t>)]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7012888" y="3348096"/>
            <a:ext cx="394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[DROP </a:t>
            </a:r>
            <a:r>
              <a:rPr lang="en-US" altLang="ko-KR" sz="1400" dirty="0" smtClean="0"/>
              <a:t>TABLE</a:t>
            </a:r>
            <a:r>
              <a:rPr lang="ko-KR" altLang="en-US" sz="1400" dirty="0" smtClean="0"/>
              <a:t>문을 사용 삭제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정상삭</a:t>
            </a:r>
            <a:r>
              <a:rPr lang="ko-KR" altLang="en-US" sz="1400" dirty="0" smtClean="0"/>
              <a:t>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대소문자</a:t>
            </a:r>
            <a:r>
              <a:rPr lang="en-US" altLang="ko-KR" sz="1400" dirty="0" smtClean="0"/>
              <a:t>)]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03 </a:t>
            </a:r>
            <a:r>
              <a:rPr lang="ko-KR" altLang="en-US" dirty="0" smtClean="0"/>
              <a:t>테이블 외의 데이터베이스 개체의 활용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3.1 </a:t>
            </a:r>
            <a:r>
              <a:rPr lang="ko-KR" altLang="en-US" sz="2000" b="1" dirty="0" smtClean="0"/>
              <a:t>인덱스 	 	</a:t>
            </a:r>
            <a:r>
              <a:rPr lang="ko-KR" altLang="en-US" sz="2000" b="1" dirty="0" smtClean="0"/>
              <a:t>  </a:t>
            </a:r>
            <a:endParaRPr lang="ko-KR" altLang="en-US" sz="2000" b="1" dirty="0" smtClean="0"/>
          </a:p>
          <a:p>
            <a:r>
              <a:rPr lang="ko-KR" altLang="en-US" sz="2000" dirty="0" smtClean="0"/>
              <a:t>인덱스란 대부분의 책의 제일 뒤에 붙어 있는 ‘찾아보기’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또는 색인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와 같은 </a:t>
            </a:r>
            <a:r>
              <a:rPr lang="ko-KR" altLang="en-US" sz="2000" dirty="0" smtClean="0"/>
              <a:t>개념임</a:t>
            </a:r>
            <a:r>
              <a:rPr lang="en-US" altLang="ko-KR" sz="2000" dirty="0" smtClean="0"/>
              <a:t>.</a:t>
            </a:r>
            <a:endParaRPr lang="x-none" sz="12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685" y="1738313"/>
            <a:ext cx="5486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8745" y="3297779"/>
            <a:ext cx="4019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6256" y="5254254"/>
            <a:ext cx="27432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96213" y="2562022"/>
            <a:ext cx="30003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26866" y="3622033"/>
            <a:ext cx="34861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03 </a:t>
            </a:r>
            <a:r>
              <a:rPr lang="ko-KR" altLang="en-US" dirty="0" smtClean="0"/>
              <a:t>테이블 외의 데이터베이스 개체의 활용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249" y="1309992"/>
            <a:ext cx="38290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1991" y="1100441"/>
            <a:ext cx="5486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7026" y="1818465"/>
            <a:ext cx="3600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09579" y="3498829"/>
            <a:ext cx="40195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03 </a:t>
            </a:r>
            <a:r>
              <a:rPr lang="ko-KR" altLang="en-US" dirty="0" smtClean="0"/>
              <a:t>테이블 외의 데이터베이스 개체의 활용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2053" y="1112600"/>
            <a:ext cx="54197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5808" y="4141551"/>
            <a:ext cx="32670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8541" y="4540891"/>
            <a:ext cx="42005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03 </a:t>
            </a:r>
            <a:r>
              <a:rPr lang="ko-KR" altLang="en-US" dirty="0" smtClean="0"/>
              <a:t>테이블 외의 데이터베이스 개체의 활용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3.2 </a:t>
            </a:r>
            <a:r>
              <a:rPr lang="ko-KR" altLang="en-US" sz="2000" b="1" dirty="0" err="1" smtClean="0"/>
              <a:t>뷰</a:t>
            </a:r>
            <a:r>
              <a:rPr lang="ko-KR" altLang="en-US" sz="2000" b="1" dirty="0" smtClean="0"/>
              <a:t> 	 	 	</a:t>
            </a:r>
            <a:r>
              <a:rPr lang="ko-KR" altLang="en-US" sz="2000" b="1" dirty="0" smtClean="0"/>
              <a:t>  </a:t>
            </a:r>
            <a:endParaRPr lang="ko-KR" altLang="en-US" sz="2000" b="1" dirty="0" smtClean="0"/>
          </a:p>
          <a:p>
            <a:r>
              <a:rPr lang="ko-KR" altLang="en-US" sz="2000" dirty="0" err="1" smtClean="0"/>
              <a:t>뷰란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가상의 테이블이라고 생각하면 </a:t>
            </a:r>
            <a:r>
              <a:rPr lang="ko-KR" altLang="en-US" sz="2000" dirty="0" smtClean="0"/>
              <a:t>됨</a:t>
            </a:r>
            <a:r>
              <a:rPr lang="en-US" altLang="ko-KR" sz="2000" dirty="0" smtClean="0"/>
              <a:t>.</a:t>
            </a:r>
            <a:endParaRPr lang="x-none" sz="16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0870" y="2634371"/>
            <a:ext cx="6687051" cy="276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03 </a:t>
            </a:r>
            <a:r>
              <a:rPr lang="ko-KR" altLang="en-US" dirty="0" smtClean="0"/>
              <a:t>테이블 외의 데이터베이스 개체의 활용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0958" y="1966204"/>
            <a:ext cx="5476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9742" y="2813726"/>
            <a:ext cx="34861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517" y="1288615"/>
            <a:ext cx="54578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3532" y="2797415"/>
            <a:ext cx="3705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985" y="3308118"/>
            <a:ext cx="35814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03 </a:t>
            </a:r>
            <a:r>
              <a:rPr lang="ko-KR" altLang="en-US" dirty="0" smtClean="0"/>
              <a:t>테이블 외의 데이터베이스 개체의 활용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3.3 </a:t>
            </a:r>
            <a:r>
              <a:rPr lang="ko-KR" altLang="en-US" sz="2000" b="1" dirty="0" err="1" smtClean="0"/>
              <a:t>스토어드</a:t>
            </a:r>
            <a:r>
              <a:rPr lang="ko-KR" altLang="en-US" sz="2000" b="1" dirty="0" smtClean="0"/>
              <a:t> 프로시저	 	</a:t>
            </a:r>
            <a:r>
              <a:rPr lang="ko-KR" altLang="en-US" sz="2000" b="1" dirty="0" smtClean="0"/>
              <a:t>  </a:t>
            </a:r>
            <a:endParaRPr lang="ko-KR" altLang="en-US" sz="2000" b="1" dirty="0" smtClean="0"/>
          </a:p>
          <a:p>
            <a:r>
              <a:rPr lang="ko-KR" altLang="en-US" sz="2000" dirty="0" err="1" smtClean="0"/>
              <a:t>스토어드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프로시저란 </a:t>
            </a:r>
            <a:r>
              <a:rPr lang="en-US" altLang="ko-KR" sz="2000" dirty="0" smtClean="0"/>
              <a:t>Oracle</a:t>
            </a:r>
            <a:r>
              <a:rPr lang="ko-KR" altLang="en-US" sz="2000" dirty="0" smtClean="0"/>
              <a:t>에서 제공해주는 프로그래밍 기능을 </a:t>
            </a:r>
            <a:r>
              <a:rPr lang="ko-KR" altLang="en-US" sz="2000" dirty="0" smtClean="0"/>
              <a:t>말함</a:t>
            </a:r>
            <a:r>
              <a:rPr lang="en-US" altLang="ko-KR" sz="2000" dirty="0" smtClean="0"/>
              <a:t>.</a:t>
            </a:r>
            <a:endParaRPr lang="x-none" sz="16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386" y="1638802"/>
            <a:ext cx="55435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262" y="3702180"/>
            <a:ext cx="3562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6748" y="2321161"/>
            <a:ext cx="54387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01190" y="2984462"/>
            <a:ext cx="3920247" cy="364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03 </a:t>
            </a:r>
            <a:r>
              <a:rPr lang="ko-KR" altLang="en-US" dirty="0" smtClean="0"/>
              <a:t>테이블 외의 데이터베이스 개체의 활용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2066" y="1319618"/>
            <a:ext cx="53625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131" y="2137451"/>
            <a:ext cx="40671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03 </a:t>
            </a:r>
            <a:r>
              <a:rPr lang="ko-KR" altLang="en-US" dirty="0" smtClean="0"/>
              <a:t>테이블 외의 데이터베이스 개체의 활용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3.4 </a:t>
            </a:r>
            <a:r>
              <a:rPr lang="ko-KR" altLang="en-US" sz="2000" b="1" dirty="0" err="1" smtClean="0"/>
              <a:t>트리거</a:t>
            </a:r>
            <a:r>
              <a:rPr lang="ko-KR" altLang="en-US" sz="2000" b="1" dirty="0" smtClean="0"/>
              <a:t> 	 	</a:t>
            </a:r>
            <a:r>
              <a:rPr lang="ko-KR" altLang="en-US" sz="2000" b="1" dirty="0" smtClean="0"/>
              <a:t>  </a:t>
            </a:r>
            <a:endParaRPr lang="ko-KR" altLang="en-US" sz="2000" b="1" dirty="0" smtClean="0"/>
          </a:p>
          <a:p>
            <a:r>
              <a:rPr lang="ko-KR" altLang="en-US" sz="2000" dirty="0" err="1" smtClean="0"/>
              <a:t>트리거란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테이블에 부착되어서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테이블에 </a:t>
            </a:r>
            <a:r>
              <a:rPr lang="en-US" altLang="ko-KR" sz="2000" dirty="0" smtClean="0"/>
              <a:t>INSERT</a:t>
            </a:r>
            <a:r>
              <a:rPr lang="ko-KR" altLang="en-US" sz="2000" dirty="0" smtClean="0"/>
              <a:t>나 </a:t>
            </a:r>
            <a:r>
              <a:rPr lang="en-US" altLang="ko-KR" sz="2000" dirty="0" smtClean="0"/>
              <a:t>UPDATE 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DELETE </a:t>
            </a:r>
            <a:r>
              <a:rPr lang="ko-KR" altLang="en-US" sz="2000" dirty="0" smtClean="0"/>
              <a:t>작업이 </a:t>
            </a:r>
            <a:r>
              <a:rPr lang="ko-KR" altLang="en-US" sz="2000" dirty="0" smtClean="0"/>
              <a:t>발생되면 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실행되는 </a:t>
            </a:r>
            <a:r>
              <a:rPr lang="ko-KR" altLang="en-US" sz="2000" dirty="0" smtClean="0"/>
              <a:t>코드를 </a:t>
            </a:r>
            <a:r>
              <a:rPr lang="ko-KR" altLang="en-US" sz="2000" dirty="0" smtClean="0"/>
              <a:t>말함</a:t>
            </a:r>
            <a:r>
              <a:rPr lang="en-US" altLang="ko-KR" sz="2000" dirty="0" smtClean="0"/>
              <a:t>.</a:t>
            </a:r>
            <a:endParaRPr lang="x-none" sz="16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522" y="2297856"/>
            <a:ext cx="54578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137" y="4565820"/>
            <a:ext cx="43529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928" y="5042881"/>
            <a:ext cx="50768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943" y="5645590"/>
            <a:ext cx="38862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2184" y="2994600"/>
            <a:ext cx="54673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06042" y="4040324"/>
            <a:ext cx="25527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7727004" y="5372381"/>
            <a:ext cx="3148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지워진 </a:t>
            </a:r>
            <a:r>
              <a:rPr lang="ko-KR" altLang="en-US" sz="1400" dirty="0" smtClean="0"/>
              <a:t>데이터를 보관할 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테이블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deletedMemberTBL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</a:t>
            </a:r>
            <a:r>
              <a:rPr lang="ko-KR" altLang="en-US" sz="1400" dirty="0" smtClean="0"/>
              <a:t>만들기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03 </a:t>
            </a:r>
            <a:r>
              <a:rPr lang="ko-KR" altLang="en-US" dirty="0" smtClean="0"/>
              <a:t>테이블 외의 데이터베이스 개체의 활용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26" y="1521373"/>
            <a:ext cx="48291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356" y="3308527"/>
            <a:ext cx="367665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1040" y="1237034"/>
            <a:ext cx="525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25319" y="1930029"/>
            <a:ext cx="21336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37138" y="2439211"/>
            <a:ext cx="3390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28043" y="3125717"/>
            <a:ext cx="2468253" cy="158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10690" y="4755609"/>
            <a:ext cx="31908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SECTION </a:t>
            </a:r>
            <a:r>
              <a:rPr lang="en-US" altLang="ko-KR" dirty="0" smtClean="0"/>
              <a:t>03 </a:t>
            </a:r>
            <a:r>
              <a:rPr lang="ko-KR" altLang="en-US" dirty="0" smtClean="0"/>
              <a:t>테이블 외의 데이터베이스 개체의 활용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3.1 </a:t>
            </a:r>
            <a:r>
              <a:rPr lang="ko-KR" altLang="en-US" dirty="0" smtClean="0"/>
              <a:t>인덱스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3.2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3.3 </a:t>
            </a:r>
            <a:r>
              <a:rPr lang="ko-KR" altLang="en-US" dirty="0" err="1" smtClean="0"/>
              <a:t>스토어드</a:t>
            </a:r>
            <a:r>
              <a:rPr lang="ko-KR" altLang="en-US" dirty="0" smtClean="0"/>
              <a:t> 프로시저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3.4 </a:t>
            </a:r>
            <a:r>
              <a:rPr lang="ko-KR" altLang="en-US" dirty="0" err="1" smtClean="0"/>
              <a:t>트리거</a:t>
            </a:r>
            <a:r>
              <a:rPr lang="ko-KR" altLang="en-US" dirty="0" smtClean="0"/>
              <a:t>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SECTION 04 </a:t>
            </a:r>
            <a:r>
              <a:rPr lang="ko-KR" altLang="en-US" dirty="0" smtClean="0"/>
              <a:t>데이터의 백업 및 복원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 smtClean="0"/>
              <a:t>4.1 </a:t>
            </a:r>
            <a:r>
              <a:rPr lang="ko-KR" altLang="en-US" dirty="0" smtClean="0"/>
              <a:t>백업과 복원 	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 smtClean="0"/>
              <a:t>SECTION 05 Oracle</a:t>
            </a:r>
            <a:r>
              <a:rPr lang="ko-KR" altLang="en-US" dirty="0" smtClean="0"/>
              <a:t>과 응용프로그램의 연결 </a:t>
            </a:r>
            <a:endParaRPr lang="x-none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07499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04 </a:t>
            </a:r>
            <a:r>
              <a:rPr lang="ko-KR" altLang="en-US" dirty="0" smtClean="0"/>
              <a:t>데이터의 백업 및 복원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4.1 </a:t>
            </a:r>
            <a:r>
              <a:rPr lang="ko-KR" altLang="en-US" sz="2000" b="1" dirty="0" smtClean="0"/>
              <a:t>백업과 복원 		 	</a:t>
            </a:r>
            <a:r>
              <a:rPr lang="ko-KR" altLang="en-US" sz="2000" b="1" dirty="0" smtClean="0"/>
              <a:t>  </a:t>
            </a:r>
            <a:endParaRPr lang="ko-KR" altLang="en-US" sz="2000" b="1" dirty="0" smtClean="0"/>
          </a:p>
          <a:p>
            <a:r>
              <a:rPr lang="ko-KR" altLang="en-US" sz="2000" dirty="0" smtClean="0"/>
              <a:t>백업은 현재의 스키마를 다른 매체에 보관하는 </a:t>
            </a:r>
            <a:r>
              <a:rPr lang="ko-KR" altLang="en-US" sz="2000" dirty="0" smtClean="0"/>
              <a:t>작업을 말하며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복원은 </a:t>
            </a:r>
            <a:r>
              <a:rPr lang="ko-KR" altLang="en-US" sz="2000" dirty="0" smtClean="0"/>
              <a:t>데이터베이스에 문제가 </a:t>
            </a:r>
            <a:r>
              <a:rPr lang="ko-KR" altLang="en-US" sz="2000" dirty="0" smtClean="0"/>
              <a:t>발생시에 </a:t>
            </a:r>
            <a:r>
              <a:rPr lang="ko-KR" altLang="en-US" sz="2000" dirty="0" smtClean="0"/>
              <a:t>다른 매체에 백업된 데이터를 이용해서 원상태로 돌려놓는 작업을 </a:t>
            </a:r>
            <a:r>
              <a:rPr lang="ko-KR" altLang="en-US" sz="2000" dirty="0" smtClean="0"/>
              <a:t>말함</a:t>
            </a:r>
            <a:r>
              <a:rPr lang="en-US" altLang="ko-KR" sz="2000" dirty="0" smtClean="0"/>
              <a:t>.</a:t>
            </a:r>
            <a:endParaRPr lang="x-none" sz="16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421" y="2115662"/>
            <a:ext cx="54864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5845" y="4465097"/>
            <a:ext cx="46577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33765" y="3318145"/>
            <a:ext cx="52863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378" y="3999082"/>
            <a:ext cx="44291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04 </a:t>
            </a:r>
            <a:r>
              <a:rPr lang="ko-KR" altLang="en-US" dirty="0" smtClean="0"/>
              <a:t>데이터의 백업 및 복원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047" y="1148979"/>
            <a:ext cx="45720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6577" y="1143710"/>
            <a:ext cx="4962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1762" y="1699904"/>
            <a:ext cx="37528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6582" y="3104139"/>
            <a:ext cx="48863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81928" y="3672293"/>
            <a:ext cx="53340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73771" y="4152697"/>
            <a:ext cx="421957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1001" y="4660967"/>
            <a:ext cx="49815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4459" y="5417192"/>
            <a:ext cx="5105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05 Oracle</a:t>
            </a:r>
            <a:r>
              <a:rPr lang="ko-KR" altLang="en-US" dirty="0" smtClean="0"/>
              <a:t>과 응용프로그램의 연결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웹과 스키마가 연동되는 것을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.</a:t>
            </a:r>
            <a:endParaRPr lang="x-none" sz="16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887" y="1356501"/>
            <a:ext cx="52101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586902" y="301134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/>
              <a:t>웹 </a:t>
            </a:r>
            <a:r>
              <a:rPr lang="ko-KR" altLang="en-US" sz="1400" dirty="0" smtClean="0"/>
              <a:t>브라우저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hlinkClick r:id="rId3"/>
              </a:rPr>
              <a:t>https://www.visualstudio.com/ko/downloads/</a:t>
            </a:r>
            <a:r>
              <a:rPr lang="en-US" altLang="ko-KR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책의 사이트 </a:t>
            </a:r>
            <a:r>
              <a:rPr lang="en-US" altLang="ko-KR" sz="1400" dirty="0" smtClean="0"/>
              <a:t>:  (</a:t>
            </a:r>
            <a:r>
              <a:rPr lang="en-US" altLang="ko-KR" sz="1400" dirty="0" smtClean="0"/>
              <a:t>http://</a:t>
            </a:r>
            <a:r>
              <a:rPr lang="en-US" altLang="ko-KR" sz="1400" dirty="0" smtClean="0"/>
              <a:t>cafe.naver.com/thisisOracle 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 </a:t>
            </a:r>
            <a:endParaRPr lang="en-US" altLang="ko-KR" sz="1400" dirty="0" smtClean="0"/>
          </a:p>
          <a:p>
            <a:r>
              <a:rPr lang="en-US" altLang="ko-KR" sz="1400" dirty="0" smtClean="0"/>
              <a:t>Visual </a:t>
            </a:r>
            <a:r>
              <a:rPr lang="en-US" altLang="ko-KR" sz="1400" dirty="0" smtClean="0"/>
              <a:t>Studio Community 2017(vs_Community.exe, 1MB)</a:t>
            </a:r>
            <a:r>
              <a:rPr lang="ko-KR" altLang="en-US" sz="1400" dirty="0" smtClean="0"/>
              <a:t>을 </a:t>
            </a:r>
            <a:r>
              <a:rPr lang="ko-KR" altLang="en-US" sz="1400" dirty="0" smtClean="0"/>
              <a:t>다운로드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32298" y="2889115"/>
            <a:ext cx="5136204" cy="856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205" y="3834118"/>
            <a:ext cx="5291846" cy="266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5961" y="1881694"/>
            <a:ext cx="48863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87057" y="4645769"/>
            <a:ext cx="29813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05 Oracle</a:t>
            </a:r>
            <a:r>
              <a:rPr lang="ko-KR" altLang="en-US" dirty="0" smtClean="0"/>
              <a:t>과 응용프로그램의 연결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567" y="1006509"/>
            <a:ext cx="566737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1752" y="3605415"/>
            <a:ext cx="37719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5186" y="1250106"/>
            <a:ext cx="296227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8710" y="4061400"/>
            <a:ext cx="54959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05 Oracle</a:t>
            </a:r>
            <a:r>
              <a:rPr lang="ko-KR" altLang="en-US" dirty="0" smtClean="0"/>
              <a:t>과 응용프로그램의 연결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319" y="1109561"/>
            <a:ext cx="51911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744" y="3257951"/>
            <a:ext cx="55435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460442" y="1960764"/>
            <a:ext cx="5629073" cy="954107"/>
          </a:xfrm>
          <a:prstGeom prst="rect">
            <a:avLst/>
          </a:prstGeom>
          <a:ln>
            <a:solidFill>
              <a:srgbClr val="43B0A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hlinkClick r:id="rId4"/>
              </a:rPr>
              <a:t>http://</a:t>
            </a:r>
            <a:r>
              <a:rPr lang="en-US" altLang="ko-KR" sz="1400" dirty="0" smtClean="0">
                <a:hlinkClick r:id="rId4"/>
              </a:rPr>
              <a:t>www.oracle.com/technetwork/topics/dotnet/utilsoft-086879.html</a:t>
            </a:r>
            <a:endParaRPr lang="en-US" altLang="ko-KR" sz="1400" dirty="0" smtClean="0"/>
          </a:p>
          <a:p>
            <a:r>
              <a:rPr lang="ko-KR" altLang="en-US" sz="1400" dirty="0" smtClean="0"/>
              <a:t>에서 </a:t>
            </a:r>
            <a:r>
              <a:rPr lang="ko-KR" altLang="en-US" sz="1400" dirty="0" smtClean="0"/>
              <a:t>‘</a:t>
            </a:r>
            <a:r>
              <a:rPr lang="en-US" altLang="ko-KR" sz="1400" dirty="0" smtClean="0"/>
              <a:t>ODAC 11.2 </a:t>
            </a:r>
            <a:r>
              <a:rPr lang="en-US" altLang="ko-KR" sz="1400" dirty="0" smtClean="0"/>
              <a:t>Release 5 and Oracle Developer Tools for Visual </a:t>
            </a:r>
            <a:r>
              <a:rPr lang="en-US" altLang="ko-KR" sz="1400" dirty="0" smtClean="0"/>
              <a:t>Studio (11.2.0.3.20 </a:t>
            </a:r>
            <a:r>
              <a:rPr lang="en-US" altLang="ko-KR" sz="1400" dirty="0" smtClean="0"/>
              <a:t>)’ (</a:t>
            </a:r>
            <a:r>
              <a:rPr lang="ko-KR" altLang="en-US" sz="1400" dirty="0" smtClean="0"/>
              <a:t>파일명</a:t>
            </a:r>
            <a:r>
              <a:rPr lang="en-US" altLang="ko-KR" sz="1400" dirty="0" smtClean="0"/>
              <a:t>: ODTwithODAC1120320_32bit.zip</a:t>
            </a:r>
            <a:r>
              <a:rPr lang="en-US" altLang="ko-KR" sz="1400" dirty="0" smtClean="0"/>
              <a:t>, 224MB)</a:t>
            </a:r>
            <a:r>
              <a:rPr lang="ko-KR" altLang="en-US" sz="1400" dirty="0" smtClean="0"/>
              <a:t>를</a:t>
            </a:r>
            <a:endParaRPr lang="en-US" altLang="ko-KR" sz="1400" dirty="0" smtClean="0"/>
          </a:p>
          <a:p>
            <a:r>
              <a:rPr lang="ko-KR" altLang="en-US" sz="1400" dirty="0" smtClean="0"/>
              <a:t>다운로드</a:t>
            </a:r>
            <a:endParaRPr lang="ko-KR" altLang="en-US" sz="14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5340" y="1021416"/>
            <a:ext cx="3781425" cy="151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26902" y="2583907"/>
            <a:ext cx="3800475" cy="181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79489" y="4541033"/>
            <a:ext cx="3714750" cy="2132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화살표 연결선 16"/>
          <p:cNvCxnSpPr/>
          <p:nvPr/>
        </p:nvCxnSpPr>
        <p:spPr>
          <a:xfrm flipH="1">
            <a:off x="11718587" y="2211429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05 Oracle</a:t>
            </a:r>
            <a:r>
              <a:rPr lang="ko-KR" altLang="en-US" dirty="0" smtClean="0"/>
              <a:t>과 응용프로그램의 연결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974" y="1074198"/>
            <a:ext cx="36290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087" y="3487974"/>
            <a:ext cx="35242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6749" y="885825"/>
            <a:ext cx="5334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2149" y="1373012"/>
            <a:ext cx="4636751" cy="203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3492230"/>
            <a:ext cx="4593214" cy="323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화살표 연결선 16"/>
          <p:cNvCxnSpPr/>
          <p:nvPr/>
        </p:nvCxnSpPr>
        <p:spPr>
          <a:xfrm flipH="1">
            <a:off x="11718587" y="2211429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65889" y="2247097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05 Oracle</a:t>
            </a:r>
            <a:r>
              <a:rPr lang="ko-KR" altLang="en-US" dirty="0" smtClean="0"/>
              <a:t>과 응용프로그램의 연결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820" y="907104"/>
            <a:ext cx="54006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144" y="1571930"/>
            <a:ext cx="52387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060" y="3147911"/>
            <a:ext cx="545782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42053" y="1620466"/>
            <a:ext cx="53530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4207" y="4656713"/>
            <a:ext cx="38290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직선 화살표 연결선 14"/>
          <p:cNvCxnSpPr/>
          <p:nvPr/>
        </p:nvCxnSpPr>
        <p:spPr>
          <a:xfrm flipH="1">
            <a:off x="11971506" y="2474076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265889" y="2247097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05 Oracle</a:t>
            </a:r>
            <a:r>
              <a:rPr lang="ko-KR" altLang="en-US" dirty="0" smtClean="0"/>
              <a:t>과 응용프로그램의 연결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970" y="927370"/>
            <a:ext cx="43243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980" y="3680906"/>
            <a:ext cx="37052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0635" y="1086566"/>
            <a:ext cx="43053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9818" y="2696089"/>
            <a:ext cx="43053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78533" y="4765445"/>
            <a:ext cx="421005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직선 화살표 연결선 14"/>
          <p:cNvCxnSpPr/>
          <p:nvPr/>
        </p:nvCxnSpPr>
        <p:spPr>
          <a:xfrm flipH="1">
            <a:off x="265889" y="2247097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11193294" y="2639446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05 Oracle</a:t>
            </a:r>
            <a:r>
              <a:rPr lang="ko-KR" altLang="en-US" dirty="0" smtClean="0"/>
              <a:t>과 응용프로그램의 연결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839" y="1132867"/>
            <a:ext cx="41624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893" y="3260995"/>
            <a:ext cx="417195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4713" y="1094869"/>
            <a:ext cx="41910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33212" y="2584517"/>
            <a:ext cx="42291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9470" y="4828567"/>
            <a:ext cx="42576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직선 화살표 연결선 14"/>
          <p:cNvCxnSpPr/>
          <p:nvPr/>
        </p:nvCxnSpPr>
        <p:spPr>
          <a:xfrm flipH="1">
            <a:off x="11757497" y="2444893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265889" y="2247097"/>
            <a:ext cx="1" cy="2464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05 Oracle</a:t>
            </a:r>
            <a:r>
              <a:rPr lang="ko-KR" altLang="en-US" dirty="0" smtClean="0"/>
              <a:t>과 응용프로그램의 연결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9951" y="1552474"/>
            <a:ext cx="6048660" cy="260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sz="3600" b="1">
                <a:cs typeface="+mj-cs"/>
              </a:rPr>
              <a:t>CHAPTER </a:t>
            </a:r>
            <a:r>
              <a:rPr lang="x-none" sz="3600" b="1" smtClean="0">
                <a:cs typeface="+mj-cs"/>
              </a:rPr>
              <a:t>0</a:t>
            </a:r>
            <a:r>
              <a:rPr lang="en-US" sz="3600" b="1" dirty="0" smtClean="0">
                <a:cs typeface="+mj-cs"/>
              </a:rPr>
              <a:t>3</a:t>
            </a:r>
            <a:r>
              <a:rPr lang="x-none" sz="3600" b="1" smtClean="0">
                <a:cs typeface="+mj-cs"/>
              </a:rPr>
              <a:t> </a:t>
            </a:r>
            <a:r>
              <a:rPr lang="en-US" altLang="ko-KR" sz="3600" b="1" dirty="0" smtClean="0">
                <a:cs typeface="+mj-cs"/>
              </a:rPr>
              <a:t>Oracle </a:t>
            </a:r>
            <a:r>
              <a:rPr lang="ko-KR" altLang="en-US" sz="3600" b="1" dirty="0" smtClean="0">
                <a:cs typeface="+mj-cs"/>
              </a:rPr>
              <a:t>전체 운영 </a:t>
            </a:r>
            <a:r>
              <a:rPr lang="ko-KR" altLang="en-US" sz="3600" b="1" dirty="0" smtClean="0">
                <a:cs typeface="+mj-cs"/>
              </a:rPr>
              <a:t>실습</a:t>
            </a:r>
            <a:endParaRPr lang="ko-KR" altLang="en-US" sz="3600" b="1" dirty="0"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123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장의 핵심 개념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장에서는 이 책 전체에서 배울 내용을 미리 전체적으로 학습하는 것을 목표로 </a:t>
            </a:r>
            <a:r>
              <a:rPr lang="ko-KR" altLang="en-US" sz="2000" dirty="0" smtClean="0"/>
              <a:t>함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1600" dirty="0" smtClean="0"/>
              <a:t>     - </a:t>
            </a:r>
            <a:r>
              <a:rPr lang="en-US" altLang="ko-KR" sz="1600" dirty="0" smtClean="0"/>
              <a:t>1. </a:t>
            </a:r>
            <a:r>
              <a:rPr lang="ko-KR" altLang="en-US" sz="1600" dirty="0" smtClean="0"/>
              <a:t>데이터베이스 관련 용어는 데이터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테이블</a:t>
            </a:r>
            <a:r>
              <a:rPr lang="en-US" altLang="ko-KR" sz="1600" dirty="0" smtClean="0"/>
              <a:t>, DB, DBMS, </a:t>
            </a:r>
            <a:r>
              <a:rPr lang="ko-KR" altLang="en-US" sz="1600" dirty="0" smtClean="0"/>
              <a:t>열 등이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>
              <a:buNone/>
            </a:pPr>
            <a:r>
              <a:rPr lang="en-US" altLang="ko-KR" sz="1600" dirty="0" smtClean="0"/>
              <a:t>     - 2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데이터베이스 구축 절차는 데이터베이스 생성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테이블 생성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 입력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 조회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활용의 </a:t>
            </a:r>
            <a:r>
              <a:rPr lang="ko-KR" altLang="en-US" sz="1600" dirty="0" smtClean="0"/>
              <a:t>순서로 진행됨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>
              <a:buNone/>
            </a:pPr>
            <a:r>
              <a:rPr lang="en-US" altLang="ko-KR" sz="1600" dirty="0" smtClean="0"/>
              <a:t>     - 3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테이블 외에 데이터베이스 개체로는 인덱스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스토어드</a:t>
            </a:r>
            <a:r>
              <a:rPr lang="ko-KR" altLang="en-US" sz="1600" dirty="0" smtClean="0"/>
              <a:t> 프로시저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함수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트리거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커서 등이 </a:t>
            </a:r>
            <a:r>
              <a:rPr lang="ko-KR" altLang="en-US" sz="1600" dirty="0" smtClean="0"/>
              <a:t>있음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>
              <a:buNone/>
            </a:pPr>
            <a:r>
              <a:rPr lang="en-US" altLang="ko-KR" sz="1600" dirty="0" smtClean="0"/>
              <a:t>     - 4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백업은 현재의 데이터베이스를 다른 매체에 보관하는 작업을 말하며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복원은 다른 매체에 백업된 </a:t>
            </a:r>
            <a:r>
              <a:rPr lang="ko-KR" altLang="en-US" sz="1600" dirty="0" smtClean="0"/>
              <a:t>데이터를 이용해서</a:t>
            </a:r>
            <a:endParaRPr lang="en-US" altLang="ko-KR" sz="1600" dirty="0" smtClean="0"/>
          </a:p>
          <a:p>
            <a:pPr>
              <a:buNone/>
            </a:pPr>
            <a:r>
              <a:rPr lang="en-US" altLang="ko-KR" sz="1600" dirty="0" smtClean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원상태로 돌려놓는 작업을 </a:t>
            </a:r>
            <a:r>
              <a:rPr lang="ko-KR" altLang="en-US" sz="1600" dirty="0" smtClean="0"/>
              <a:t>말함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>
              <a:buNone/>
            </a:pPr>
            <a:r>
              <a:rPr lang="en-US" altLang="ko-KR" sz="1600" dirty="0" smtClean="0"/>
              <a:t>     - 5</a:t>
            </a:r>
            <a:r>
              <a:rPr lang="en-US" altLang="ko-KR" sz="1600" dirty="0" smtClean="0"/>
              <a:t>. Oracle</a:t>
            </a:r>
            <a:r>
              <a:rPr lang="ko-KR" altLang="en-US" sz="1600" dirty="0" smtClean="0"/>
              <a:t>을 응용프로그램과 연동하는 것은 실무에서 많이 사용되는 </a:t>
            </a:r>
            <a:r>
              <a:rPr lang="ko-KR" altLang="en-US" sz="1600" dirty="0" smtClean="0"/>
              <a:t>방식임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8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8019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01 </a:t>
            </a:r>
            <a:r>
              <a:rPr lang="ko-KR" altLang="en-US" dirty="0" smtClean="0"/>
              <a:t>요구사항 분석과 시스템 설계 그리고 모델링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1.1 </a:t>
            </a:r>
            <a:r>
              <a:rPr lang="ko-KR" altLang="en-US" sz="2000" b="1" dirty="0" smtClean="0"/>
              <a:t>정보시스템 구축 절차 요약  </a:t>
            </a:r>
            <a:endParaRPr lang="ko-KR" altLang="en-US" sz="2000" b="1" dirty="0" smtClean="0"/>
          </a:p>
          <a:p>
            <a:r>
              <a:rPr lang="ko-KR" altLang="en-US" sz="2000" dirty="0" smtClean="0"/>
              <a:t>정보시스템을 구축하기 위해서는 일반적으로 분석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설계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구현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유지보수의 </a:t>
            </a:r>
            <a:r>
              <a:rPr lang="en-US" altLang="ko-KR" sz="2000" dirty="0" smtClean="0"/>
              <a:t>5</a:t>
            </a:r>
            <a:r>
              <a:rPr lang="ko-KR" altLang="en-US" sz="2000" dirty="0" smtClean="0"/>
              <a:t>가지 단계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r>
              <a:rPr lang="en-US" sz="1600" dirty="0" smtClean="0"/>
              <a:t>     - </a:t>
            </a:r>
            <a:r>
              <a:rPr lang="ko-KR" altLang="en-US" sz="1600" dirty="0" smtClean="0"/>
              <a:t>분석 단계 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시스템 분석 또는 요구사항 분석이라고 부름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요구사항 분석은 현재 우리가 ‘무엇을’ 할 것인지를 결정함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 </a:t>
            </a:r>
            <a:r>
              <a:rPr lang="en-US" altLang="ko-KR" sz="1600" dirty="0" smtClean="0"/>
              <a:t>    - </a:t>
            </a:r>
            <a:r>
              <a:rPr lang="ko-KR" altLang="en-US" sz="1600" dirty="0" smtClean="0"/>
              <a:t>설계 단계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설계는 주로 시스템 설계 또는 프로그램 설계라는 용어로 부름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구축하고자 하는 시스템을 ‘어떻게’ 할 </a:t>
            </a:r>
            <a:endParaRPr lang="en-US" altLang="ko-KR" sz="1600" dirty="0" smtClean="0"/>
          </a:p>
          <a:p>
            <a:pPr>
              <a:buNone/>
            </a:pPr>
            <a:r>
              <a:rPr lang="en-US" altLang="ko-KR" sz="1600" dirty="0" smtClean="0"/>
              <a:t> </a:t>
            </a:r>
            <a:r>
              <a:rPr lang="en-US" altLang="ko-KR" sz="1600" dirty="0" smtClean="0"/>
              <a:t>                     </a:t>
            </a:r>
            <a:r>
              <a:rPr lang="ko-KR" altLang="en-US" sz="1600" dirty="0" smtClean="0"/>
              <a:t>것인지를 결정함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ko-KR" altLang="en-US" sz="1600" dirty="0" smtClean="0"/>
              <a:t>  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시스템 설계가 끝나고 나면 그 결과 문서들을 프로그래머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또는 </a:t>
            </a:r>
            <a:r>
              <a:rPr lang="ko-KR" altLang="en-US" sz="1600" dirty="0" err="1" smtClean="0"/>
              <a:t>코더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에게 넘겨 주기만 하면 </a:t>
            </a:r>
            <a:r>
              <a:rPr lang="ko-KR" altLang="en-US" sz="1600" dirty="0" smtClean="0"/>
              <a:t>프로그래머는 </a:t>
            </a:r>
            <a:r>
              <a:rPr lang="ko-KR" altLang="en-US" sz="1600" dirty="0" smtClean="0"/>
              <a:t>설계서에 </a:t>
            </a:r>
            <a:endParaRPr lang="en-US" altLang="ko-KR" sz="1600" dirty="0" smtClean="0"/>
          </a:p>
          <a:p>
            <a:pPr>
              <a:buNone/>
            </a:pPr>
            <a:r>
              <a:rPr lang="en-US" altLang="ko-KR" sz="1600" dirty="0" smtClean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나온 </a:t>
            </a:r>
            <a:r>
              <a:rPr lang="ko-KR" altLang="en-US" sz="1600" dirty="0" smtClean="0"/>
              <a:t>그대로 프로그램을 </a:t>
            </a:r>
            <a:r>
              <a:rPr lang="ko-KR" altLang="en-US" sz="1600" dirty="0" smtClean="0"/>
              <a:t>작성함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 </a:t>
            </a:r>
            <a:r>
              <a:rPr lang="en-US" altLang="ko-KR" sz="1600" dirty="0" smtClean="0"/>
              <a:t>    - </a:t>
            </a:r>
            <a:r>
              <a:rPr lang="ko-KR" altLang="en-US" sz="1600" dirty="0" smtClean="0"/>
              <a:t>시스템 </a:t>
            </a:r>
            <a:r>
              <a:rPr lang="ko-KR" altLang="en-US" sz="1600" dirty="0" smtClean="0"/>
              <a:t>설계가 끝나면 가장 큰 작업이 끝난 것으로 </a:t>
            </a:r>
            <a:r>
              <a:rPr lang="ko-KR" altLang="en-US" sz="1600" dirty="0" smtClean="0"/>
              <a:t>간주됨</a:t>
            </a:r>
            <a:r>
              <a:rPr lang="en-US" altLang="ko-KR" sz="1600" dirty="0" smtClean="0"/>
              <a:t>.</a:t>
            </a:r>
            <a:endParaRPr lang="x-none" sz="16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01 </a:t>
            </a:r>
            <a:r>
              <a:rPr lang="ko-KR" altLang="en-US" dirty="0" smtClean="0"/>
              <a:t>요구사항 분석과 시스템 설계 그리고 모델링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1.2 </a:t>
            </a:r>
            <a:r>
              <a:rPr lang="ko-KR" altLang="en-US" sz="2000" b="1" dirty="0" smtClean="0"/>
              <a:t>데이터베이스 모델링과 필수 용어  </a:t>
            </a:r>
            <a:endParaRPr lang="ko-KR" altLang="en-US" sz="2000" b="1" dirty="0" smtClean="0"/>
          </a:p>
          <a:p>
            <a:r>
              <a:rPr lang="ko-KR" altLang="en-US" sz="2000" dirty="0" smtClean="0"/>
              <a:t>분석과 설계 과정에서 가장 중요한 과정 중의 하나가 ‘데이터베이스 모델링’ 임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저장할 정보는 그냥 단편적으로 저장하는 것이 아니라 </a:t>
            </a:r>
            <a:r>
              <a:rPr lang="ko-KR" altLang="en-US" sz="2000" dirty="0" smtClean="0"/>
              <a:t>테이블이라는 </a:t>
            </a:r>
            <a:r>
              <a:rPr lang="ko-KR" altLang="en-US" sz="2000" dirty="0" smtClean="0"/>
              <a:t>형식에 </a:t>
            </a:r>
            <a:r>
              <a:rPr lang="ko-KR" altLang="en-US" sz="2000" dirty="0" smtClean="0"/>
              <a:t>맞춰서 </a:t>
            </a:r>
            <a:r>
              <a:rPr lang="ko-KR" altLang="en-US" sz="2000" dirty="0" smtClean="0"/>
              <a:t>넣어야 </a:t>
            </a:r>
            <a:r>
              <a:rPr lang="ko-KR" altLang="en-US" sz="2000" dirty="0" smtClean="0"/>
              <a:t>함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8462" y="2214866"/>
            <a:ext cx="6122201" cy="430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01 </a:t>
            </a:r>
            <a:r>
              <a:rPr lang="ko-KR" altLang="en-US" dirty="0" smtClean="0"/>
              <a:t>요구사항 분석과 시스템 설계 그리고 모델링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altLang="ko-KR" sz="1600" dirty="0" smtClean="0"/>
              <a:t>     -</a:t>
            </a:r>
            <a:r>
              <a:rPr lang="ko-KR" altLang="en-US" sz="1600" dirty="0" smtClean="0"/>
              <a:t> 데이터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정보는 있으나 아직 체계화 되지 못한 상태를 말함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ko-KR" altLang="en-US" sz="1600" dirty="0" smtClean="0"/>
              <a:t> </a:t>
            </a:r>
            <a:r>
              <a:rPr lang="ko-KR" altLang="en-US" sz="1600" dirty="0" smtClean="0"/>
              <a:t> 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회원이나 제품의 데이터를 입력하기 위해 표 형태로 표현한 </a:t>
            </a:r>
            <a:r>
              <a:rPr lang="ko-KR" altLang="en-US" sz="1600" dirty="0" smtClean="0"/>
              <a:t>것을 말함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ko-KR" altLang="en-US" sz="1600" dirty="0" smtClean="0"/>
              <a:t>  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스키마</a:t>
            </a:r>
            <a:r>
              <a:rPr lang="en-US" altLang="ko-KR" sz="1600" dirty="0" smtClean="0"/>
              <a:t>(Schema) : </a:t>
            </a:r>
            <a:r>
              <a:rPr lang="ko-KR" altLang="en-US" sz="1600" dirty="0" smtClean="0"/>
              <a:t>테이블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</a:t>
            </a:r>
            <a:r>
              <a:rPr lang="ko-KR" altLang="en-US" sz="1600" dirty="0" smtClean="0"/>
              <a:t> 등이 저장되는 저장소를 말하거나 여러 테이블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</a:t>
            </a:r>
            <a:r>
              <a:rPr lang="ko-KR" altLang="en-US" sz="1600" dirty="0" smtClean="0"/>
              <a:t> 등의 묶음으로도 </a:t>
            </a:r>
            <a:r>
              <a:rPr lang="ko-KR" altLang="en-US" sz="1600" dirty="0" smtClean="0"/>
              <a:t>말함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 </a:t>
            </a:r>
            <a:r>
              <a:rPr lang="en-US" altLang="ko-KR" sz="1600" dirty="0" smtClean="0"/>
              <a:t>    - </a:t>
            </a:r>
            <a:r>
              <a:rPr lang="ko-KR" altLang="en-US" sz="1600" dirty="0" smtClean="0"/>
              <a:t>데이터베이스</a:t>
            </a:r>
            <a:r>
              <a:rPr lang="en-US" altLang="ko-KR" sz="1600" dirty="0" smtClean="0"/>
              <a:t>(Database, </a:t>
            </a:r>
            <a:r>
              <a:rPr lang="ko-KR" altLang="en-US" sz="1600" dirty="0" smtClean="0"/>
              <a:t>줄여서 </a:t>
            </a:r>
            <a:r>
              <a:rPr lang="en-US" altLang="ko-KR" sz="1600" dirty="0" smtClean="0"/>
              <a:t>DB) : </a:t>
            </a:r>
            <a:r>
              <a:rPr lang="ko-KR" altLang="en-US" sz="1600" dirty="0" smtClean="0"/>
              <a:t>여러 개의 스키마가 저장되는 저장 </a:t>
            </a:r>
            <a:r>
              <a:rPr lang="ko-KR" altLang="en-US" sz="1600" dirty="0" smtClean="0"/>
              <a:t>공간임</a:t>
            </a:r>
            <a:r>
              <a:rPr lang="en-US" altLang="ko-KR" sz="1600" dirty="0" smtClean="0"/>
              <a:t>. </a:t>
            </a:r>
          </a:p>
          <a:p>
            <a:pPr>
              <a:buNone/>
            </a:pPr>
            <a:r>
              <a:rPr lang="ko-KR" altLang="en-US" sz="1600" dirty="0" smtClean="0"/>
              <a:t>     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DBMS: </a:t>
            </a:r>
            <a:r>
              <a:rPr lang="en-US" altLang="ko-KR" sz="1600" dirty="0" err="1" smtClean="0"/>
              <a:t>DataBase</a:t>
            </a:r>
            <a:r>
              <a:rPr lang="en-US" altLang="ko-KR" sz="1600" dirty="0" smtClean="0"/>
              <a:t> Management System</a:t>
            </a:r>
            <a:r>
              <a:rPr lang="ko-KR" altLang="en-US" sz="1600" dirty="0" smtClean="0"/>
              <a:t>의 약자로 스키마를 관리하는 시스템 또는 소프트웨어를 </a:t>
            </a:r>
            <a:r>
              <a:rPr lang="ko-KR" altLang="en-US" sz="1600" dirty="0" smtClean="0"/>
              <a:t>말함</a:t>
            </a:r>
            <a:r>
              <a:rPr lang="en-US" altLang="ko-KR" sz="1600" dirty="0" smtClean="0"/>
              <a:t>. </a:t>
            </a:r>
          </a:p>
          <a:p>
            <a:pPr>
              <a:buNone/>
            </a:pPr>
            <a:r>
              <a:rPr lang="ko-KR" altLang="en-US" sz="1600" dirty="0" smtClean="0"/>
              <a:t> </a:t>
            </a:r>
            <a:r>
              <a:rPr lang="ko-KR" altLang="en-US" sz="1600" dirty="0" smtClean="0"/>
              <a:t>    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열</a:t>
            </a:r>
            <a:r>
              <a:rPr lang="en-US" altLang="ko-KR" sz="1600" dirty="0" smtClean="0"/>
              <a:t>(=</a:t>
            </a:r>
            <a:r>
              <a:rPr lang="ko-KR" altLang="en-US" sz="1600" dirty="0" err="1" smtClean="0"/>
              <a:t>컬럼</a:t>
            </a:r>
            <a:r>
              <a:rPr lang="en-US" altLang="ko-KR" sz="1600" dirty="0" smtClean="0"/>
              <a:t>=</a:t>
            </a:r>
            <a:r>
              <a:rPr lang="ko-KR" altLang="en-US" sz="1600" dirty="0" smtClean="0"/>
              <a:t>필드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각 테이블은 열로 </a:t>
            </a:r>
            <a:r>
              <a:rPr lang="ko-KR" altLang="en-US" sz="1600" dirty="0" smtClean="0"/>
              <a:t>구성됨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>
              <a:buNone/>
            </a:pPr>
            <a:r>
              <a:rPr lang="ko-KR" altLang="en-US" sz="1600" dirty="0" smtClean="0"/>
              <a:t> </a:t>
            </a:r>
            <a:r>
              <a:rPr lang="ko-KR" altLang="en-US" sz="1600" dirty="0" smtClean="0"/>
              <a:t>    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 열 이름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각 열을 구분하기 위한 </a:t>
            </a:r>
            <a:r>
              <a:rPr lang="ko-KR" altLang="en-US" sz="1600" dirty="0" smtClean="0"/>
              <a:t>이름임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ko-KR" altLang="en-US" sz="1600" dirty="0" smtClean="0"/>
              <a:t>  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데이터 유형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열의 데이터 유형을 </a:t>
            </a:r>
            <a:r>
              <a:rPr lang="ko-KR" altLang="en-US" sz="1600" dirty="0" smtClean="0"/>
              <a:t>말함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>
              <a:buNone/>
            </a:pPr>
            <a:r>
              <a:rPr lang="ko-KR" altLang="en-US" sz="1600" dirty="0" smtClean="0"/>
              <a:t>  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행</a:t>
            </a:r>
            <a:r>
              <a:rPr lang="en-US" altLang="ko-KR" sz="1600" dirty="0" smtClean="0"/>
              <a:t>(=</a:t>
            </a:r>
            <a:r>
              <a:rPr lang="ko-KR" altLang="en-US" sz="1600" dirty="0" err="1" smtClean="0"/>
              <a:t>로우</a:t>
            </a:r>
            <a:r>
              <a:rPr lang="en-US" altLang="ko-KR" sz="1600" dirty="0" smtClean="0"/>
              <a:t>=</a:t>
            </a:r>
            <a:r>
              <a:rPr lang="ko-KR" altLang="en-US" sz="1600" dirty="0" smtClean="0"/>
              <a:t>레코드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실질적인 데이터를 </a:t>
            </a:r>
            <a:r>
              <a:rPr lang="ko-KR" altLang="en-US" sz="1600" dirty="0" smtClean="0"/>
              <a:t>말함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ko-KR" altLang="en-US" sz="1600" dirty="0" smtClean="0"/>
              <a:t>  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기본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Primary Key </a:t>
            </a:r>
            <a:r>
              <a:rPr lang="ko-KR" altLang="en-US" sz="1600" dirty="0" smtClean="0"/>
              <a:t>열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기본 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또는 주 키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열은 각 행을 구분하는 유일한 열을 </a:t>
            </a:r>
            <a:r>
              <a:rPr lang="ko-KR" altLang="en-US" sz="1600" dirty="0" smtClean="0"/>
              <a:t>말함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ko-KR" altLang="en-US" sz="1600" dirty="0" smtClean="0"/>
              <a:t>  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외래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Foreign Key </a:t>
            </a:r>
            <a:r>
              <a:rPr lang="ko-KR" altLang="en-US" sz="1600" dirty="0" smtClean="0"/>
              <a:t>필드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두 테이블의 관계를 맺어주는 키를 </a:t>
            </a:r>
            <a:r>
              <a:rPr lang="ko-KR" altLang="en-US" sz="1600" dirty="0" smtClean="0"/>
              <a:t>말함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ko-KR" altLang="en-US" sz="1600" dirty="0" smtClean="0"/>
              <a:t>     </a:t>
            </a: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SQLStructured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Query </a:t>
            </a:r>
            <a:r>
              <a:rPr lang="en-US" altLang="ko-KR" sz="1600" dirty="0" smtClean="0"/>
              <a:t>Language : </a:t>
            </a:r>
            <a:r>
              <a:rPr lang="ko-KR" altLang="en-US" sz="1600" dirty="0" smtClean="0"/>
              <a:t>구조화된 질의 </a:t>
            </a:r>
            <a:r>
              <a:rPr lang="ko-KR" altLang="en-US" sz="1600" dirty="0" smtClean="0"/>
              <a:t>언어</a:t>
            </a:r>
            <a:r>
              <a:rPr lang="en-US" altLang="ko-KR" sz="1600" dirty="0" smtClean="0"/>
              <a:t>. </a:t>
            </a:r>
            <a:r>
              <a:rPr lang="en-US" altLang="ko-KR" sz="1600" dirty="0" smtClean="0"/>
              <a:t>SQL</a:t>
            </a:r>
            <a:r>
              <a:rPr lang="ko-KR" altLang="en-US" sz="1600" dirty="0" smtClean="0"/>
              <a:t>은 사람과 </a:t>
            </a:r>
            <a:r>
              <a:rPr lang="en-US" altLang="ko-KR" sz="1600" dirty="0" smtClean="0"/>
              <a:t>DBMS</a:t>
            </a:r>
            <a:r>
              <a:rPr lang="ko-KR" altLang="en-US" sz="1600" dirty="0" smtClean="0"/>
              <a:t>가</a:t>
            </a:r>
            <a:r>
              <a:rPr lang="ko-KR" altLang="en-US" sz="1600" dirty="0" smtClean="0"/>
              <a:t> 소통하기 위한 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언어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임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endParaRPr lang="en-US" altLang="ko-KR" sz="1600" dirty="0" smtClean="0"/>
          </a:p>
          <a:p>
            <a:pPr>
              <a:buNone/>
            </a:pPr>
            <a:endParaRPr lang="en-US" altLang="ko-KR" sz="1600" dirty="0" smtClean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96000" y="268339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5E08F4-EDED-8749-9E7C-C63B8C0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SECTION 02 Oracle</a:t>
            </a:r>
            <a:r>
              <a:rPr lang="ko-KR" altLang="en-US" dirty="0" smtClean="0"/>
              <a:t>을 이용한 스키마 구축 절차 	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97B85AE-B33D-D449-8FD4-1372A7CE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3D91237-2965-0445-9C70-182C6715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 smtClean="0"/>
              <a:t>2.1 </a:t>
            </a:r>
            <a:r>
              <a:rPr lang="ko-KR" altLang="en-US" sz="2000" b="1" dirty="0" smtClean="0"/>
              <a:t>스키마 생성 	</a:t>
            </a:r>
            <a:r>
              <a:rPr lang="ko-KR" altLang="en-US" sz="2000" b="1" dirty="0" smtClean="0"/>
              <a:t>  </a:t>
            </a:r>
            <a:endParaRPr lang="ko-KR" altLang="en-US" sz="2000" b="1" dirty="0" smtClean="0"/>
          </a:p>
          <a:p>
            <a:r>
              <a:rPr lang="en-US" altLang="ko-KR" sz="2000" dirty="0" smtClean="0"/>
              <a:t>Oracle</a:t>
            </a:r>
            <a:r>
              <a:rPr lang="ko-KR" altLang="en-US" sz="2000" dirty="0" smtClean="0"/>
              <a:t>에서는 ‘사용자 이름 </a:t>
            </a:r>
            <a:r>
              <a:rPr lang="en-US" altLang="ko-KR" sz="2000" dirty="0" smtClean="0"/>
              <a:t>= </a:t>
            </a:r>
            <a:r>
              <a:rPr lang="ko-KR" altLang="en-US" sz="2000" dirty="0" smtClean="0"/>
              <a:t>스키마 이름’</a:t>
            </a:r>
            <a:r>
              <a:rPr lang="ko-KR" altLang="en-US" sz="2000" dirty="0" err="1" smtClean="0"/>
              <a:t>으로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취급함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스키마 </a:t>
            </a:r>
            <a:r>
              <a:rPr lang="ko-KR" altLang="en-US" sz="2000" dirty="0" smtClean="0"/>
              <a:t>구축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관리 및 활용의 전반적인 절차</a:t>
            </a:r>
            <a:endParaRPr lang="x-none" sz="16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=""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smtClean="0"/>
              <a:t>이것이 </a:t>
            </a:r>
            <a:r>
              <a:rPr lang="ko-KR" altLang="en-US" dirty="0" err="1" smtClean="0"/>
              <a:t>오라클이다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7234" y="2745429"/>
            <a:ext cx="53435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2777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5192</TotalTime>
  <Words>1060</Words>
  <Application>Microsoft Office PowerPoint</Application>
  <PresentationFormat>사용자 지정</PresentationFormat>
  <Paragraphs>195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이것이 오라클이다 Oracle 설치부터 PL/SQL 정복까지!</vt:lpstr>
      <vt:lpstr>Contents</vt:lpstr>
      <vt:lpstr>Contents</vt:lpstr>
      <vt:lpstr>슬라이드 4</vt:lpstr>
      <vt:lpstr>이 장의 핵심 개념</vt:lpstr>
      <vt:lpstr>SECTION 01 요구사항 분석과 시스템 설계 그리고 모델링</vt:lpstr>
      <vt:lpstr>SECTION 01 요구사항 분석과 시스템 설계 그리고 모델링</vt:lpstr>
      <vt:lpstr>SECTION 01 요구사항 분석과 시스템 설계 그리고 모델링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02 Oracle을 이용한 스키마 구축 절차  </vt:lpstr>
      <vt:lpstr>SECTION 03 테이블 외의 데이터베이스 개체의 활용  </vt:lpstr>
      <vt:lpstr>SECTION 03 테이블 외의 데이터베이스 개체의 활용  </vt:lpstr>
      <vt:lpstr>SECTION 03 테이블 외의 데이터베이스 개체의 활용  </vt:lpstr>
      <vt:lpstr>SECTION 03 테이블 외의 데이터베이스 개체의 활용  </vt:lpstr>
      <vt:lpstr>SECTION 03 테이블 외의 데이터베이스 개체의 활용  </vt:lpstr>
      <vt:lpstr>SECTION 03 테이블 외의 데이터베이스 개체의 활용  </vt:lpstr>
      <vt:lpstr>SECTION 03 테이블 외의 데이터베이스 개체의 활용  </vt:lpstr>
      <vt:lpstr>SECTION 03 테이블 외의 데이터베이스 개체의 활용  </vt:lpstr>
      <vt:lpstr>SECTION 03 테이블 외의 데이터베이스 개체의 활용  </vt:lpstr>
      <vt:lpstr>SECTION 04 데이터의 백업 및 복원  </vt:lpstr>
      <vt:lpstr>SECTION 04 데이터의 백업 및 복원  </vt:lpstr>
      <vt:lpstr>SECTION 05 Oracle과 응용프로그램의 연결  </vt:lpstr>
      <vt:lpstr>SECTION 05 Oracle과 응용프로그램의 연결  </vt:lpstr>
      <vt:lpstr>SECTION 05 Oracle과 응용프로그램의 연결  </vt:lpstr>
      <vt:lpstr>SECTION 05 Oracle과 응용프로그램의 연결  </vt:lpstr>
      <vt:lpstr>SECTION 05 Oracle과 응용프로그램의 연결  </vt:lpstr>
      <vt:lpstr>SECTION 05 Oracle과 응용프로그램의 연결  </vt:lpstr>
      <vt:lpstr>SECTION 05 Oracle과 응용프로그램의 연결  </vt:lpstr>
      <vt:lpstr>SECTION 05 Oracle과 응용프로그램의 연결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문무영</cp:lastModifiedBy>
  <cp:revision>17</cp:revision>
  <dcterms:created xsi:type="dcterms:W3CDTF">2020-01-31T07:25:46Z</dcterms:created>
  <dcterms:modified xsi:type="dcterms:W3CDTF">2020-02-12T11:40:25Z</dcterms:modified>
</cp:coreProperties>
</file>